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85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FA3A36-3FA8-4521-AA52-8032F4ABA96D}" type="datetimeFigureOut">
              <a:rPr lang="en-US" smtClean="0"/>
              <a:t>11/27/2022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21E7B7-EFB0-4520-83E1-460F79A305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13672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S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31B1D58-9E00-4EA0-BE40-E5F3EDE04F04}" type="slidenum">
              <a:rPr lang="en-SG" smtClean="0"/>
              <a:t>1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4175224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S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31B1D58-9E00-4EA0-BE40-E5F3EDE04F04}" type="slidenum">
              <a:rPr lang="en-SG" smtClean="0"/>
              <a:t>3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5300135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S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31B1D58-9E00-4EA0-BE40-E5F3EDE04F04}" type="slidenum">
              <a:rPr lang="en-SG" smtClean="0"/>
              <a:t>4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2913457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20171-4924-4E48-BFC0-B14DB5C8BF62}" type="datetimeFigureOut">
              <a:rPr lang="en-US" smtClean="0"/>
              <a:t>11/27/2022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FA724-FAC4-426B-AD20-215825D406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48108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20171-4924-4E48-BFC0-B14DB5C8BF62}" type="datetimeFigureOut">
              <a:rPr lang="en-US" smtClean="0"/>
              <a:t>11/27/2022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FA724-FAC4-426B-AD20-215825D406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27201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20171-4924-4E48-BFC0-B14DB5C8BF62}" type="datetimeFigureOut">
              <a:rPr lang="en-US" smtClean="0"/>
              <a:t>11/27/2022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FA724-FAC4-426B-AD20-215825D406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84974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20171-4924-4E48-BFC0-B14DB5C8BF62}" type="datetimeFigureOut">
              <a:rPr lang="en-US" smtClean="0"/>
              <a:t>11/27/2022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FA724-FAC4-426B-AD20-215825D406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00205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20171-4924-4E48-BFC0-B14DB5C8BF62}" type="datetimeFigureOut">
              <a:rPr lang="en-US" smtClean="0"/>
              <a:t>11/27/2022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FA724-FAC4-426B-AD20-215825D406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8724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20171-4924-4E48-BFC0-B14DB5C8BF62}" type="datetimeFigureOut">
              <a:rPr lang="en-US" smtClean="0"/>
              <a:t>11/27/2022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FA724-FAC4-426B-AD20-215825D406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0846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20171-4924-4E48-BFC0-B14DB5C8BF62}" type="datetimeFigureOut">
              <a:rPr lang="en-US" smtClean="0"/>
              <a:t>11/27/2022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FA724-FAC4-426B-AD20-215825D406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375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20171-4924-4E48-BFC0-B14DB5C8BF62}" type="datetimeFigureOut">
              <a:rPr lang="en-US" smtClean="0"/>
              <a:t>11/27/2022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FA724-FAC4-426B-AD20-215825D406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88960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20171-4924-4E48-BFC0-B14DB5C8BF62}" type="datetimeFigureOut">
              <a:rPr lang="en-US" smtClean="0"/>
              <a:t>11/27/2022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FA724-FAC4-426B-AD20-215825D406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84564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20171-4924-4E48-BFC0-B14DB5C8BF62}" type="datetimeFigureOut">
              <a:rPr lang="en-US" smtClean="0"/>
              <a:t>11/27/2022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FA724-FAC4-426B-AD20-215825D406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3476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20171-4924-4E48-BFC0-B14DB5C8BF62}" type="datetimeFigureOut">
              <a:rPr lang="en-US" smtClean="0"/>
              <a:t>11/27/2022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FA724-FAC4-426B-AD20-215825D406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41760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B20171-4924-4E48-BFC0-B14DB5C8BF62}" type="datetimeFigureOut">
              <a:rPr lang="en-US" smtClean="0"/>
              <a:t>11/27/2022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3FA724-FAC4-426B-AD20-215825D406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6984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组合 8"/>
          <p:cNvGrpSpPr/>
          <p:nvPr/>
        </p:nvGrpSpPr>
        <p:grpSpPr>
          <a:xfrm>
            <a:off x="0" y="0"/>
            <a:ext cx="9144000" cy="6858000"/>
            <a:chOff x="0" y="0"/>
            <a:chExt cx="12192000" cy="6858000"/>
          </a:xfrm>
        </p:grpSpPr>
        <p:pic>
          <p:nvPicPr>
            <p:cNvPr id="5" name="图片 4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0" y="0"/>
              <a:ext cx="6858000" cy="6858000"/>
            </a:xfrm>
            <a:prstGeom prst="rect">
              <a:avLst/>
            </a:prstGeom>
          </p:spPr>
        </p:pic>
        <p:pic>
          <p:nvPicPr>
            <p:cNvPr id="8" name="图片 7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 flipH="1">
              <a:off x="5334000" y="0"/>
              <a:ext cx="6858000" cy="6858000"/>
            </a:xfrm>
            <a:prstGeom prst="rect">
              <a:avLst/>
            </a:prstGeom>
          </p:spPr>
        </p:pic>
      </p:grpSp>
      <p:sp>
        <p:nvSpPr>
          <p:cNvPr id="10" name="文本框 9"/>
          <p:cNvSpPr txBox="1"/>
          <p:nvPr/>
        </p:nvSpPr>
        <p:spPr>
          <a:xfrm>
            <a:off x="1524000" y="1259175"/>
            <a:ext cx="7789414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altLang="zh-CN" sz="13800" b="1" spc="600" dirty="0">
                <a:blipFill dpi="0" rotWithShape="1">
                  <a:blip r:embed="rId4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a:blipFill>
                <a:latin typeface="#9Slide04 SVNNaive Inline" panose="02010503010101020104" pitchFamily="2" charset="0"/>
                <a:ea typeface="微软雅黑" pitchFamily="34" charset="-122"/>
              </a:rPr>
              <a:t>CÂU GHÉP</a:t>
            </a:r>
            <a:endParaRPr lang="zh-CN" altLang="en-US" sz="13800" b="1" spc="600" dirty="0">
              <a:blipFill dpi="0" rotWithShape="1"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a:blipFill>
              <a:latin typeface="#9Slide04 SVNNaive Inline" panose="02010503010101020104" pitchFamily="2" charset="0"/>
              <a:ea typeface="微软雅黑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1591751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CÂU GHÉP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211763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I.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Đặc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ghép</a:t>
            </a: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*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Ví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dụ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SGK/111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0965398"/>
              </p:ext>
            </p:extLst>
          </p:nvPr>
        </p:nvGraphicFramePr>
        <p:xfrm>
          <a:off x="304800" y="1905000"/>
          <a:ext cx="8686799" cy="379473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5068"/>
                <a:gridCol w="1349405"/>
                <a:gridCol w="843378"/>
                <a:gridCol w="1342748"/>
                <a:gridCol w="2705470"/>
                <a:gridCol w="1180730"/>
              </a:tblGrid>
              <a:tr h="54433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</a:rPr>
                        <a:t>Kiểu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</a:rPr>
                        <a:t>cấu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</a:rPr>
                        <a:t>tạo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</a:rPr>
                        <a:t>câu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4" marB="45714" anchor="ctr" horzOverflow="overflow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Câu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4" marB="4571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Chủ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ng</a:t>
                      </a:r>
                      <a:r>
                        <a:rPr kumimoji="0" lang="en-SG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ữ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4" marB="4571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Vị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ng</a:t>
                      </a:r>
                      <a:r>
                        <a:rPr kumimoji="0" lang="en-SG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ữ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4" marB="4571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Kiểu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câu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4" marB="45714" anchor="ctr" horzOverflow="overflow"/>
                </a:tc>
              </a:tr>
              <a:tr h="54433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</a:rPr>
                        <a:t>Câu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</a:rPr>
                        <a:t>có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</a:rPr>
                        <a:t>một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</a:rPr>
                        <a:t>cụm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</a:rPr>
                        <a:t> C-V</a:t>
                      </a:r>
                    </a:p>
                  </a:txBody>
                  <a:tcPr marT="45714" marB="45714" anchor="ctr" horzOverflow="overflow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4" marB="45714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Mẹ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tôi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4" marB="45714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âu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yếm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…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và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hẹp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4" marB="45714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Câu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đơn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4" marB="45714" horzOverflow="overflow"/>
                </a:tc>
              </a:tr>
              <a:tr h="1381032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</a:rPr>
                        <a:t>Câu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</a:rPr>
                        <a:t>có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</a:rPr>
                        <a:t> 2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</a:rPr>
                        <a:t>hoặc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</a:rPr>
                        <a:t>nhiều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</a:rPr>
                        <a:t>cụm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</a:rPr>
                        <a:t>C-V</a:t>
                      </a:r>
                    </a:p>
                    <a:p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</a:rPr>
                        <a:t>Cụm C-V nhỏ nằm trong cụm C-V lớn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4" marB="45714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Tôi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F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những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…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ấy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mấy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…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tươi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7030A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4" marB="45714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Quên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F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nảy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nở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..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tôi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mỉm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cười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…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đãng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4" marB="45714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en-US" altLang="en-US" sz="1800" dirty="0" err="1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Câu</a:t>
                      </a:r>
                      <a:r>
                        <a:rPr lang="en-US" altLang="en-US" sz="180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SG" altLang="en-US" sz="180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MR </a:t>
                      </a:r>
                      <a:r>
                        <a:rPr lang="en-SG" altLang="en-US" sz="1800" dirty="0" err="1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thành</a:t>
                      </a:r>
                      <a:r>
                        <a:rPr lang="en-SG" altLang="en-US" sz="180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SG" altLang="en-US" sz="1800" dirty="0" err="1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phần</a:t>
                      </a:r>
                      <a:endParaRPr lang="en-US" altLang="en-US" sz="1800" dirty="0" smtClean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4" marB="45714" horzOverflow="overflow"/>
                </a:tc>
              </a:tr>
              <a:tr h="1325043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</a:rPr>
                        <a:t>Các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</a:rPr>
                        <a:t>cụm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</a:rPr>
                        <a:t> C-V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</a:rPr>
                        <a:t>không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</a:rPr>
                        <a:t>bao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</a:rPr>
                        <a:t>chứa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</a:rPr>
                        <a:t>nhau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4" marB="45714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Cảnh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…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tôi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3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lòng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3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tôi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3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tôi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4" marB="45714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đều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thay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đổi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3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đang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3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có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3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sự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3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thay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3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đổi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3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lớn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3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đi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học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4" marB="45714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Câu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ghép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4" marB="45714" horzOverflow="overflow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28600" y="5869862"/>
            <a:ext cx="8763000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&gt;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ghép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000" b="1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altLang="en-US" sz="20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b="1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altLang="en-US" sz="20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do </a:t>
            </a:r>
            <a:r>
              <a:rPr lang="en-US" altLang="en-US" sz="2000" b="1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altLang="en-US" sz="20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b="1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lang="en-US" altLang="en-US" sz="20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b="1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nhiều</a:t>
            </a:r>
            <a:r>
              <a:rPr lang="en-US" altLang="en-US" sz="20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b="1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cụm</a:t>
            </a:r>
            <a:r>
              <a:rPr lang="en-US" altLang="en-US" sz="20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C-V </a:t>
            </a:r>
            <a:r>
              <a:rPr lang="en-US" altLang="en-US" sz="2000" b="1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altLang="en-US" sz="20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b="1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bao</a:t>
            </a:r>
            <a:r>
              <a:rPr lang="en-US" altLang="en-US" sz="20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b="1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chứa</a:t>
            </a:r>
            <a:r>
              <a:rPr lang="en-US" altLang="en-US" sz="20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b="1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altLang="en-US" sz="20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b="1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lang="en-US" altLang="en-US" sz="20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b="1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altLang="en-US" sz="20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altLang="en-US" sz="2000" b="1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altLang="en-US" sz="20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b="1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cụm</a:t>
            </a:r>
            <a:r>
              <a:rPr lang="en-US" altLang="en-US" sz="20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C-V </a:t>
            </a:r>
            <a:r>
              <a:rPr lang="en-US" altLang="en-US" sz="2000" b="1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này</a:t>
            </a:r>
            <a:r>
              <a:rPr lang="en-US" altLang="en-US" sz="20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b="1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altLang="en-US" sz="20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b="1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gọi</a:t>
            </a:r>
            <a:r>
              <a:rPr lang="en-US" altLang="en-US" sz="20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b="1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sz="20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b="1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altLang="en-US" sz="20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b="1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vế</a:t>
            </a:r>
            <a:r>
              <a:rPr lang="en-US" altLang="en-US" sz="20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b="1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altLang="en-US" sz="20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4874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4">
            <a:extLst>
              <a:ext uri="{FF2B5EF4-FFF2-40B4-BE49-F238E27FC236}">
                <a16:creationId xmlns:a16="http://schemas.microsoft.com/office/drawing/2014/main" xmlns="" id="{8F16AC97-EFDD-48CC-B47C-1F2987EE4B6C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970" b="54545"/>
          <a:stretch/>
        </p:blipFill>
        <p:spPr>
          <a:xfrm>
            <a:off x="77066" y="213938"/>
            <a:ext cx="9144001" cy="6858000"/>
          </a:xfrm>
          <a:prstGeom prst="rect">
            <a:avLst/>
          </a:prstGeom>
        </p:spPr>
      </p:pic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xmlns="" id="{09C175F9-7E8F-47F2-B54A-90C41B08AA97}"/>
              </a:ext>
            </a:extLst>
          </p:cNvPr>
          <p:cNvSpPr/>
          <p:nvPr/>
        </p:nvSpPr>
        <p:spPr>
          <a:xfrm>
            <a:off x="5715000" y="1536948"/>
            <a:ext cx="3222912" cy="543214"/>
          </a:xfrm>
          <a:prstGeom prst="round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Nối</a:t>
            </a: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hệ</a:t>
            </a: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endParaRPr lang="en-SG" sz="20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xmlns="" id="{A5D393E1-812E-400B-97CF-7C678ABB36C6}"/>
              </a:ext>
            </a:extLst>
          </p:cNvPr>
          <p:cNvSpPr/>
          <p:nvPr/>
        </p:nvSpPr>
        <p:spPr>
          <a:xfrm>
            <a:off x="5715000" y="2513531"/>
            <a:ext cx="3222912" cy="533400"/>
          </a:xfrm>
          <a:prstGeom prst="round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Nối</a:t>
            </a: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cặp</a:t>
            </a: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hệ</a:t>
            </a: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endParaRPr lang="en-SG" sz="20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xmlns="" id="{CB4C3946-E9C8-4A74-8822-12D444AFACAA}"/>
              </a:ext>
            </a:extLst>
          </p:cNvPr>
          <p:cNvSpPr/>
          <p:nvPr/>
        </p:nvSpPr>
        <p:spPr>
          <a:xfrm>
            <a:off x="5728855" y="3642938"/>
            <a:ext cx="3222912" cy="534552"/>
          </a:xfrm>
          <a:prstGeom prst="round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Nối</a:t>
            </a: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cặp</a:t>
            </a: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hô</a:t>
            </a: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ứng</a:t>
            </a:r>
            <a:endParaRPr lang="en-SG" sz="20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xmlns="" id="{ABC0CC70-E272-4E92-9BB0-64041B6B0F50}"/>
              </a:ext>
            </a:extLst>
          </p:cNvPr>
          <p:cNvSpPr/>
          <p:nvPr/>
        </p:nvSpPr>
        <p:spPr>
          <a:xfrm>
            <a:off x="5715000" y="4750950"/>
            <a:ext cx="3222912" cy="581891"/>
          </a:xfrm>
          <a:prstGeom prst="round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Nối</a:t>
            </a: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dấu</a:t>
            </a: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endParaRPr lang="en-SG" sz="20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xmlns="" id="{C46A8608-DDE8-4BBA-AD6F-88AB06241B6D}"/>
              </a:ext>
            </a:extLst>
          </p:cNvPr>
          <p:cNvSpPr/>
          <p:nvPr/>
        </p:nvSpPr>
        <p:spPr>
          <a:xfrm>
            <a:off x="104776" y="1351241"/>
            <a:ext cx="4862080" cy="584354"/>
          </a:xfrm>
          <a:prstGeom prst="round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US" sz="2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trời</a:t>
            </a:r>
            <a:r>
              <a:rPr lang="en-US" sz="2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mưa</a:t>
            </a:r>
            <a:r>
              <a:rPr lang="en-US" sz="2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en-US" sz="20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nên</a:t>
            </a:r>
            <a:r>
              <a:rPr lang="en-US" sz="2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2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trơn</a:t>
            </a:r>
            <a:r>
              <a:rPr lang="en-US" sz="2000" b="1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SG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xmlns="" id="{230C134B-9179-4E19-B2C0-388258A3FD1E}"/>
              </a:ext>
            </a:extLst>
          </p:cNvPr>
          <p:cNvSpPr/>
          <p:nvPr/>
        </p:nvSpPr>
        <p:spPr>
          <a:xfrm>
            <a:off x="104776" y="2164951"/>
            <a:ext cx="4896716" cy="739951"/>
          </a:xfrm>
          <a:prstGeom prst="round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spcBef>
                <a:spcPct val="50000"/>
              </a:spcBef>
            </a:pPr>
            <a:r>
              <a:rPr lang="en-US" altLang="en-US" sz="20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Tôi</a:t>
            </a:r>
            <a:r>
              <a:rPr lang="en-US" altLang="en-US" sz="2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</a:t>
            </a:r>
            <a:r>
              <a:rPr lang="en-US" altLang="en-US" sz="2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lặng</a:t>
            </a:r>
            <a:r>
              <a:rPr lang="en-US" altLang="en-US" sz="2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cúi</a:t>
            </a:r>
            <a:r>
              <a:rPr lang="en-US" altLang="en-US" sz="2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altLang="en-US" sz="2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xuống</a:t>
            </a:r>
            <a:r>
              <a:rPr lang="en-US" altLang="en-US" sz="2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altLang="en-US" sz="2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en-US" sz="20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lòng</a:t>
            </a:r>
            <a:r>
              <a:rPr lang="en-US" altLang="en-US" sz="2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tôi</a:t>
            </a:r>
            <a:r>
              <a:rPr lang="en-US" altLang="en-US" sz="2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thắt</a:t>
            </a:r>
            <a:r>
              <a:rPr lang="en-US" altLang="en-US" sz="2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altLang="en-US" sz="2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20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khóe</a:t>
            </a:r>
            <a:r>
              <a:rPr lang="en-US" altLang="en-US" sz="2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mắt</a:t>
            </a:r>
            <a:r>
              <a:rPr lang="en-US" altLang="en-US" sz="2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tôi</a:t>
            </a:r>
            <a:r>
              <a:rPr lang="en-US" altLang="en-US" sz="2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altLang="en-US" sz="2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cay </a:t>
            </a:r>
            <a:r>
              <a:rPr lang="en-US" altLang="en-US" sz="20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cay</a:t>
            </a:r>
            <a:r>
              <a:rPr lang="en-US" altLang="en-US" sz="2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altLang="en-US" sz="2000" b="1" dirty="0">
              <a:solidFill>
                <a:srgbClr val="000000"/>
              </a:solidFill>
              <a:latin typeface=".VnArial Narrow" panose="020B7200000000000000" pitchFamily="34" charset="0"/>
            </a:endParaRP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xmlns="" id="{1CD592A6-7671-44A1-8B9E-651A00FF1225}"/>
              </a:ext>
            </a:extLst>
          </p:cNvPr>
          <p:cNvSpPr/>
          <p:nvPr/>
        </p:nvSpPr>
        <p:spPr>
          <a:xfrm>
            <a:off x="104775" y="3153492"/>
            <a:ext cx="4772025" cy="550864"/>
          </a:xfrm>
          <a:prstGeom prst="round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Càng</a:t>
            </a:r>
            <a:r>
              <a:rPr lang="en-US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lớn</a:t>
            </a:r>
            <a:r>
              <a:rPr lang="en-US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</a:t>
            </a:r>
            <a:r>
              <a:rPr lang="en-US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ấy</a:t>
            </a:r>
            <a:r>
              <a:rPr lang="en-US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càng</a:t>
            </a:r>
            <a:r>
              <a:rPr lang="en-US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xinh</a:t>
            </a:r>
            <a:r>
              <a:rPr lang="en-US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đẹp</a:t>
            </a:r>
            <a:r>
              <a:rPr lang="en-US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SG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xmlns="" id="{CEDC2FF4-3AB9-4922-BDED-DB5B4091A59D}"/>
              </a:ext>
            </a:extLst>
          </p:cNvPr>
          <p:cNvSpPr/>
          <p:nvPr/>
        </p:nvSpPr>
        <p:spPr>
          <a:xfrm>
            <a:off x="104775" y="3964706"/>
            <a:ext cx="4772025" cy="641204"/>
          </a:xfrm>
          <a:prstGeom prst="round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 </a:t>
            </a:r>
            <a:r>
              <a:rPr lang="en-US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ngoan</a:t>
            </a:r>
            <a:r>
              <a:rPr lang="en-US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nên</a:t>
            </a:r>
            <a:r>
              <a:rPr lang="en-US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đ</a:t>
            </a:r>
            <a:r>
              <a:rPr lang="vi-VN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ợc</a:t>
            </a:r>
            <a:r>
              <a:rPr lang="en-US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mọi</a:t>
            </a:r>
            <a:r>
              <a:rPr lang="en-US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ng</a:t>
            </a:r>
            <a:r>
              <a:rPr lang="vi-VN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ời</a:t>
            </a:r>
            <a:r>
              <a:rPr lang="en-US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quý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SG" sz="2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xmlns="" id="{7AD6296E-92AD-4D10-943A-0C36D587C651}"/>
              </a:ext>
            </a:extLst>
          </p:cNvPr>
          <p:cNvCxnSpPr>
            <a:cxnSpLocks/>
            <a:stCxn id="10" idx="3"/>
            <a:endCxn id="7" idx="1"/>
          </p:cNvCxnSpPr>
          <p:nvPr/>
        </p:nvCxnSpPr>
        <p:spPr>
          <a:xfrm>
            <a:off x="4966856" y="1643418"/>
            <a:ext cx="748144" cy="1136813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xmlns="" id="{EA6D8442-491E-4416-B687-469FF3CE4D47}"/>
              </a:ext>
            </a:extLst>
          </p:cNvPr>
          <p:cNvCxnSpPr>
            <a:cxnSpLocks/>
            <a:stCxn id="11" idx="3"/>
            <a:endCxn id="9" idx="1"/>
          </p:cNvCxnSpPr>
          <p:nvPr/>
        </p:nvCxnSpPr>
        <p:spPr>
          <a:xfrm>
            <a:off x="5001492" y="2534927"/>
            <a:ext cx="713508" cy="2506969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xmlns="" id="{5CE5C95A-608F-4B20-9613-D19C3A6B0C64}"/>
              </a:ext>
            </a:extLst>
          </p:cNvPr>
          <p:cNvCxnSpPr>
            <a:cxnSpLocks/>
            <a:stCxn id="12" idx="3"/>
            <a:endCxn id="8" idx="1"/>
          </p:cNvCxnSpPr>
          <p:nvPr/>
        </p:nvCxnSpPr>
        <p:spPr>
          <a:xfrm>
            <a:off x="4876800" y="3428924"/>
            <a:ext cx="852055" cy="48129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xmlns="" id="{26AAC932-2221-4E70-811C-8AB1C4809976}"/>
              </a:ext>
            </a:extLst>
          </p:cNvPr>
          <p:cNvCxnSpPr>
            <a:cxnSpLocks/>
            <a:stCxn id="13" idx="3"/>
            <a:endCxn id="3" idx="1"/>
          </p:cNvCxnSpPr>
          <p:nvPr/>
        </p:nvCxnSpPr>
        <p:spPr>
          <a:xfrm flipV="1">
            <a:off x="4876800" y="1808555"/>
            <a:ext cx="838200" cy="2476753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Rectangle: Rounded Corners 43">
            <a:extLst>
              <a:ext uri="{FF2B5EF4-FFF2-40B4-BE49-F238E27FC236}">
                <a16:creationId xmlns:a16="http://schemas.microsoft.com/office/drawing/2014/main" xmlns="" id="{B5284E69-B074-4B89-AFFF-005FA3602211}"/>
              </a:ext>
            </a:extLst>
          </p:cNvPr>
          <p:cNvSpPr/>
          <p:nvPr/>
        </p:nvSpPr>
        <p:spPr>
          <a:xfrm>
            <a:off x="104775" y="4876799"/>
            <a:ext cx="4772025" cy="589963"/>
          </a:xfrm>
          <a:prstGeom prst="round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Anh </a:t>
            </a:r>
            <a:r>
              <a:rPr lang="en-US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đ</a:t>
            </a:r>
            <a:r>
              <a:rPr lang="vi-VN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ờng</a:t>
            </a:r>
            <a:r>
              <a:rPr lang="en-US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này</a:t>
            </a:r>
            <a:r>
              <a:rPr lang="en-US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đ</a:t>
            </a:r>
            <a:r>
              <a:rPr lang="vi-VN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ờng</a:t>
            </a:r>
            <a:r>
              <a:rPr lang="en-US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nọ</a:t>
            </a:r>
            <a:r>
              <a:rPr lang="en-US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SG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61" name="Straight Arrow Connector 60">
            <a:extLst>
              <a:ext uri="{FF2B5EF4-FFF2-40B4-BE49-F238E27FC236}">
                <a16:creationId xmlns:a16="http://schemas.microsoft.com/office/drawing/2014/main" xmlns="" id="{FA1A5B75-72CE-4D08-BBE2-34665A5C6560}"/>
              </a:ext>
            </a:extLst>
          </p:cNvPr>
          <p:cNvCxnSpPr>
            <a:cxnSpLocks/>
            <a:stCxn id="44" idx="3"/>
            <a:endCxn id="8" idx="1"/>
          </p:cNvCxnSpPr>
          <p:nvPr/>
        </p:nvCxnSpPr>
        <p:spPr>
          <a:xfrm flipV="1">
            <a:off x="4876800" y="3910214"/>
            <a:ext cx="852055" cy="1261567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2209800" y="152400"/>
            <a:ext cx="4419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CÂU GHÉP</a:t>
            </a:r>
            <a:endParaRPr lang="en-US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57199" y="766465"/>
            <a:ext cx="48767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II.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nối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vế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câu</a:t>
            </a:r>
            <a:endParaRPr lang="en-US" sz="32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422562" y="5787902"/>
            <a:ext cx="3048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*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Ghi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nhớ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 SGK/112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1711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3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8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44" grpId="0" animBg="1"/>
      <p:bldP spid="33" grpId="0"/>
      <p:bldP spid="5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组合 8"/>
          <p:cNvGrpSpPr/>
          <p:nvPr/>
        </p:nvGrpSpPr>
        <p:grpSpPr>
          <a:xfrm>
            <a:off x="0" y="0"/>
            <a:ext cx="9144000" cy="6858000"/>
            <a:chOff x="0" y="0"/>
            <a:chExt cx="12192000" cy="6858000"/>
          </a:xfrm>
        </p:grpSpPr>
        <p:pic>
          <p:nvPicPr>
            <p:cNvPr id="5" name="图片 4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0" y="0"/>
              <a:ext cx="6858000" cy="6858000"/>
            </a:xfrm>
            <a:prstGeom prst="rect">
              <a:avLst/>
            </a:prstGeom>
          </p:spPr>
        </p:pic>
        <p:pic>
          <p:nvPicPr>
            <p:cNvPr id="8" name="图片 7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 flipH="1">
              <a:off x="5334000" y="0"/>
              <a:ext cx="6858000" cy="6858000"/>
            </a:xfrm>
            <a:prstGeom prst="rect">
              <a:avLst/>
            </a:prstGeom>
          </p:spPr>
        </p:pic>
      </p:grpSp>
      <p:sp>
        <p:nvSpPr>
          <p:cNvPr id="11" name="文本框 4">
            <a:extLst>
              <a:ext uri="{FF2B5EF4-FFF2-40B4-BE49-F238E27FC236}">
                <a16:creationId xmlns:a16="http://schemas.microsoft.com/office/drawing/2014/main" xmlns="" id="{1D43C987-D711-42B5-8C20-8DBE1ACCF99A}"/>
              </a:ext>
            </a:extLst>
          </p:cNvPr>
          <p:cNvSpPr txBox="1"/>
          <p:nvPr/>
        </p:nvSpPr>
        <p:spPr>
          <a:xfrm>
            <a:off x="4838875" y="2231430"/>
            <a:ext cx="3226850" cy="954107"/>
          </a:xfrm>
          <a:prstGeom prst="rect">
            <a:avLst/>
          </a:prstGeom>
          <a:noFill/>
          <a:ln w="19050">
            <a:noFill/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chemeClr val="bg1"/>
                </a:solidFill>
                <a:latin typeface="+mn-ea"/>
              </a:rPr>
              <a:t>ADD YOUR TITTLE HERE</a:t>
            </a:r>
            <a:endParaRPr lang="zh-CN" altLang="en-US" sz="2800" dirty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13" name="矩形 1">
            <a:extLst>
              <a:ext uri="{FF2B5EF4-FFF2-40B4-BE49-F238E27FC236}">
                <a16:creationId xmlns:a16="http://schemas.microsoft.com/office/drawing/2014/main" xmlns="" id="{19620D3A-F36E-4EC6-AA5D-633D7627CC2C}"/>
              </a:ext>
            </a:extLst>
          </p:cNvPr>
          <p:cNvSpPr/>
          <p:nvPr/>
        </p:nvSpPr>
        <p:spPr>
          <a:xfrm>
            <a:off x="0" y="2498944"/>
            <a:ext cx="9144000" cy="4359057"/>
          </a:xfrm>
          <a:prstGeom prst="rect">
            <a:avLst/>
          </a:prstGeom>
          <a:solidFill>
            <a:srgbClr val="FABB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14" name="矩形 2">
            <a:extLst>
              <a:ext uri="{FF2B5EF4-FFF2-40B4-BE49-F238E27FC236}">
                <a16:creationId xmlns:a16="http://schemas.microsoft.com/office/drawing/2014/main" xmlns="" id="{0DAEA6F7-AD42-43B3-BB55-82958BB841AA}"/>
              </a:ext>
            </a:extLst>
          </p:cNvPr>
          <p:cNvSpPr/>
          <p:nvPr/>
        </p:nvSpPr>
        <p:spPr>
          <a:xfrm>
            <a:off x="822961" y="616421"/>
            <a:ext cx="7617656" cy="5625158"/>
          </a:xfrm>
          <a:prstGeom prst="rect">
            <a:avLst/>
          </a:prstGeom>
          <a:solidFill>
            <a:schemeClr val="bg1"/>
          </a:solidFill>
          <a:ln w="28575">
            <a:noFill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" pitchFamily="34" charset="-122"/>
              <a:ea typeface="微软雅黑" pitchFamily="34" charset="-122"/>
            </a:endParaRPr>
          </a:p>
        </p:txBody>
      </p:sp>
      <p:pic>
        <p:nvPicPr>
          <p:cNvPr id="15" name="图片 3">
            <a:extLst>
              <a:ext uri="{FF2B5EF4-FFF2-40B4-BE49-F238E27FC236}">
                <a16:creationId xmlns:a16="http://schemas.microsoft.com/office/drawing/2014/main" xmlns="" id="{5791A775-CF90-4266-B894-02D210EE2A8F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22961" y="616421"/>
            <a:ext cx="2598822" cy="5625158"/>
          </a:xfrm>
          <a:prstGeom prst="rect">
            <a:avLst/>
          </a:prstGeom>
        </p:spPr>
      </p:pic>
      <p:sp>
        <p:nvSpPr>
          <p:cNvPr id="16" name="文本框 13">
            <a:extLst>
              <a:ext uri="{FF2B5EF4-FFF2-40B4-BE49-F238E27FC236}">
                <a16:creationId xmlns:a16="http://schemas.microsoft.com/office/drawing/2014/main" xmlns="" id="{DFD63097-C42C-4A36-AE18-4334CBE2CE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1782" y="2708483"/>
            <a:ext cx="5112617" cy="1107996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/>
            <a:lvl2pPr marL="742950" indent="-285750"/>
            <a:lvl3pPr/>
            <a:lvl4pPr/>
            <a:lvl5pPr/>
            <a:lvl6pPr/>
            <a:lvl7pPr/>
            <a:lvl8pPr/>
            <a:lvl9pPr/>
          </a:lstStyle>
          <a:p>
            <a:pPr algn="ctr"/>
            <a:r>
              <a:rPr lang="en-US" altLang="zh-CN" sz="6600" dirty="0">
                <a:latin typeface="#9Slide03 Arima Madurai" panose="00000500000000000000" pitchFamily="2" charset="0"/>
                <a:ea typeface="微软雅黑" pitchFamily="34" charset="-122"/>
                <a:cs typeface="#9Slide03 Arima Madurai" panose="00000500000000000000" pitchFamily="2" charset="0"/>
                <a:sym typeface="微软雅黑" panose="020B0503020204020204" pitchFamily="34" charset="-122"/>
              </a:rPr>
              <a:t>III. </a:t>
            </a:r>
            <a:r>
              <a:rPr lang="en-US" altLang="zh-CN" sz="6600" dirty="0" err="1" smtClean="0">
                <a:latin typeface="#9Slide03 Arima Madurai" panose="00000500000000000000" pitchFamily="2" charset="0"/>
                <a:ea typeface="微软雅黑" pitchFamily="34" charset="-122"/>
                <a:cs typeface="#9Slide03 Arima Madurai" panose="00000500000000000000" pitchFamily="2" charset="0"/>
                <a:sym typeface="微软雅黑" panose="020B0503020204020204" pitchFamily="34" charset="-122"/>
              </a:rPr>
              <a:t>Luyện</a:t>
            </a:r>
            <a:r>
              <a:rPr lang="en-US" altLang="zh-CN" sz="6600" dirty="0" smtClean="0">
                <a:latin typeface="#9Slide03 Arima Madurai" panose="00000500000000000000" pitchFamily="2" charset="0"/>
                <a:ea typeface="微软雅黑" pitchFamily="34" charset="-122"/>
                <a:cs typeface="#9Slide03 Arima Madurai" panose="00000500000000000000" pitchFamily="2" charset="0"/>
                <a:sym typeface="微软雅黑" panose="020B0503020204020204" pitchFamily="34" charset="-122"/>
              </a:rPr>
              <a:t> </a:t>
            </a:r>
            <a:r>
              <a:rPr lang="en-US" altLang="zh-CN" sz="6600" dirty="0" err="1">
                <a:latin typeface="#9Slide03 Arima Madurai" panose="00000500000000000000" pitchFamily="2" charset="0"/>
                <a:ea typeface="微软雅黑" pitchFamily="34" charset="-122"/>
                <a:cs typeface="#9Slide03 Arima Madurai" panose="00000500000000000000" pitchFamily="2" charset="0"/>
                <a:sym typeface="微软雅黑" panose="020B0503020204020204" pitchFamily="34" charset="-122"/>
              </a:rPr>
              <a:t>tập</a:t>
            </a:r>
            <a:endParaRPr lang="zh-CN" altLang="en-US" sz="6600" dirty="0">
              <a:latin typeface="#9Slide03 Arima Madurai" panose="00000500000000000000" pitchFamily="2" charset="0"/>
              <a:ea typeface="微软雅黑" pitchFamily="34" charset="-122"/>
              <a:cs typeface="#9Slide03 Arima Madurai" panose="00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1431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xmlns="" id="{902FD1DD-9E24-4B0A-BAD8-EAAC72EA034A}"/>
              </a:ext>
            </a:extLst>
          </p:cNvPr>
          <p:cNvGrpSpPr/>
          <p:nvPr/>
        </p:nvGrpSpPr>
        <p:grpSpPr>
          <a:xfrm>
            <a:off x="0" y="53541"/>
            <a:ext cx="4937987" cy="1345496"/>
            <a:chOff x="-3079480" y="104864"/>
            <a:chExt cx="7343075" cy="1941786"/>
          </a:xfrm>
        </p:grpSpPr>
        <p:pic>
          <p:nvPicPr>
            <p:cNvPr id="3" name="Picture 2">
              <a:extLst>
                <a:ext uri="{FF2B5EF4-FFF2-40B4-BE49-F238E27FC236}">
                  <a16:creationId xmlns:a16="http://schemas.microsoft.com/office/drawing/2014/main" xmlns="" id="{BFB62B8D-D76D-4CD6-ACED-205F9C6C76FB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4349" t="68296" r="18242" b="18411"/>
            <a:stretch/>
          </p:blipFill>
          <p:spPr>
            <a:xfrm>
              <a:off x="-3079480" y="104864"/>
              <a:ext cx="7343075" cy="1941786"/>
            </a:xfrm>
            <a:prstGeom prst="rect">
              <a:avLst/>
            </a:prstGeom>
          </p:spPr>
        </p:pic>
        <p:sp>
          <p:nvSpPr>
            <p:cNvPr id="4" name="TextBox 3">
              <a:extLst>
                <a:ext uri="{FF2B5EF4-FFF2-40B4-BE49-F238E27FC236}">
                  <a16:creationId xmlns:a16="http://schemas.microsoft.com/office/drawing/2014/main" xmlns="" id="{A41C4565-5F7B-47CB-8469-C9C9305D9CD2}"/>
                </a:ext>
              </a:extLst>
            </p:cNvPr>
            <p:cNvSpPr txBox="1"/>
            <p:nvPr/>
          </p:nvSpPr>
          <p:spPr>
            <a:xfrm flipH="1">
              <a:off x="-1770708" y="713146"/>
              <a:ext cx="4725528" cy="725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SG" sz="3200" b="1" dirty="0">
                  <a:solidFill>
                    <a:srgbClr val="FF0000"/>
                  </a:solidFill>
                  <a:latin typeface="#9Slide03 Arima Madurai Black" panose="00000A00000000000000" pitchFamily="2" charset="0"/>
                  <a:cs typeface="#9Slide03 Arima Madurai Black" panose="00000A00000000000000" pitchFamily="2" charset="0"/>
                </a:rPr>
                <a:t>BÀI </a:t>
              </a:r>
              <a:r>
                <a:rPr lang="en-SG" sz="3200" b="1" dirty="0" smtClean="0">
                  <a:solidFill>
                    <a:srgbClr val="FF0000"/>
                  </a:solidFill>
                  <a:latin typeface="#9Slide03 Arima Madurai Black" panose="00000A00000000000000" pitchFamily="2" charset="0"/>
                  <a:cs typeface="#9Slide03 Arima Madurai Black" panose="00000A00000000000000" pitchFamily="2" charset="0"/>
                </a:rPr>
                <a:t>TẬP 1</a:t>
              </a:r>
              <a:endParaRPr lang="en-SG" sz="3200" b="1" dirty="0">
                <a:solidFill>
                  <a:srgbClr val="FF0000"/>
                </a:solidFill>
                <a:latin typeface="#9Slide03 Arima Madurai Black" panose="00000A00000000000000" pitchFamily="2" charset="0"/>
                <a:cs typeface="#9Slide03 Arima Madurai Black" panose="00000A00000000000000" pitchFamily="2" charset="0"/>
              </a:endParaRPr>
            </a:p>
          </p:txBody>
        </p:sp>
      </p:grp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A9887621-D3FD-4709-91D3-B5EFF0E0671D}"/>
              </a:ext>
            </a:extLst>
          </p:cNvPr>
          <p:cNvSpPr/>
          <p:nvPr/>
        </p:nvSpPr>
        <p:spPr>
          <a:xfrm>
            <a:off x="61927" y="1828800"/>
            <a:ext cx="8804564" cy="349286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 dirty="0"/>
          </a:p>
        </p:txBody>
      </p:sp>
      <p:sp>
        <p:nvSpPr>
          <p:cNvPr id="7" name="Block Arc 14">
            <a:extLst>
              <a:ext uri="{FF2B5EF4-FFF2-40B4-BE49-F238E27FC236}">
                <a16:creationId xmlns:a16="http://schemas.microsoft.com/office/drawing/2014/main" xmlns="" id="{800C3D9F-3C5C-46C1-8F9A-8AE135A3C26C}"/>
              </a:ext>
            </a:extLst>
          </p:cNvPr>
          <p:cNvSpPr>
            <a:spLocks noChangeAspect="1"/>
          </p:cNvSpPr>
          <p:nvPr/>
        </p:nvSpPr>
        <p:spPr>
          <a:xfrm rot="2700000">
            <a:off x="7918364" y="1601950"/>
            <a:ext cx="287972" cy="836332"/>
          </a:xfrm>
          <a:custGeom>
            <a:avLst/>
            <a:gdLst/>
            <a:ahLst/>
            <a:cxnLst/>
            <a:rect l="l" t="t" r="r" b="b"/>
            <a:pathLst>
              <a:path w="287972" h="836332">
                <a:moveTo>
                  <a:pt x="30729" y="55075"/>
                </a:moveTo>
                <a:cubicBezTo>
                  <a:pt x="42478" y="40106"/>
                  <a:pt x="57261" y="27376"/>
                  <a:pt x="74493" y="17880"/>
                </a:cubicBezTo>
                <a:cubicBezTo>
                  <a:pt x="97470" y="5219"/>
                  <a:pt x="122980" y="-693"/>
                  <a:pt x="148292" y="64"/>
                </a:cubicBezTo>
                <a:cubicBezTo>
                  <a:pt x="173603" y="822"/>
                  <a:pt x="198714" y="8247"/>
                  <a:pt x="220893" y="22259"/>
                </a:cubicBezTo>
                <a:cubicBezTo>
                  <a:pt x="261840" y="48130"/>
                  <a:pt x="286805" y="92672"/>
                  <a:pt x="287621" y="140576"/>
                </a:cubicBezTo>
                <a:lnTo>
                  <a:pt x="287972" y="140576"/>
                </a:lnTo>
                <a:lnTo>
                  <a:pt x="287972" y="752171"/>
                </a:lnTo>
                <a:lnTo>
                  <a:pt x="287091" y="752171"/>
                </a:lnTo>
                <a:cubicBezTo>
                  <a:pt x="287327" y="779980"/>
                  <a:pt x="272899" y="806109"/>
                  <a:pt x="248733" y="821844"/>
                </a:cubicBezTo>
                <a:cubicBezTo>
                  <a:pt x="221789" y="839389"/>
                  <a:pt x="187151" y="841125"/>
                  <a:pt x="158504" y="826368"/>
                </a:cubicBezTo>
                <a:cubicBezTo>
                  <a:pt x="134819" y="814168"/>
                  <a:pt x="118430" y="792350"/>
                  <a:pt x="116163" y="766892"/>
                </a:cubicBezTo>
                <a:lnTo>
                  <a:pt x="111480" y="734732"/>
                </a:lnTo>
                <a:lnTo>
                  <a:pt x="111480" y="300602"/>
                </a:lnTo>
                <a:cubicBezTo>
                  <a:pt x="111480" y="292074"/>
                  <a:pt x="114937" y="284352"/>
                  <a:pt x="120526" y="278763"/>
                </a:cubicBezTo>
                <a:cubicBezTo>
                  <a:pt x="126115" y="273174"/>
                  <a:pt x="133837" y="269717"/>
                  <a:pt x="142365" y="269717"/>
                </a:cubicBezTo>
                <a:cubicBezTo>
                  <a:pt x="159423" y="269717"/>
                  <a:pt x="173251" y="283545"/>
                  <a:pt x="173251" y="300602"/>
                </a:cubicBezTo>
                <a:lnTo>
                  <a:pt x="173251" y="751930"/>
                </a:lnTo>
                <a:cubicBezTo>
                  <a:pt x="173648" y="760601"/>
                  <a:pt x="179233" y="768379"/>
                  <a:pt x="187804" y="772291"/>
                </a:cubicBezTo>
                <a:cubicBezTo>
                  <a:pt x="196159" y="776105"/>
                  <a:pt x="206075" y="775650"/>
                  <a:pt x="213975" y="771093"/>
                </a:cubicBezTo>
                <a:cubicBezTo>
                  <a:pt x="221241" y="766901"/>
                  <a:pt x="225775" y="759840"/>
                  <a:pt x="226208" y="752171"/>
                </a:cubicBezTo>
                <a:lnTo>
                  <a:pt x="226201" y="752171"/>
                </a:lnTo>
                <a:lnTo>
                  <a:pt x="226201" y="148909"/>
                </a:lnTo>
                <a:lnTo>
                  <a:pt x="225816" y="148886"/>
                </a:lnTo>
                <a:cubicBezTo>
                  <a:pt x="227602" y="119067"/>
                  <a:pt x="213026" y="90638"/>
                  <a:pt x="187772" y="74682"/>
                </a:cubicBezTo>
                <a:cubicBezTo>
                  <a:pt x="162518" y="58727"/>
                  <a:pt x="130584" y="57771"/>
                  <a:pt x="104421" y="72189"/>
                </a:cubicBezTo>
                <a:cubicBezTo>
                  <a:pt x="78258" y="86606"/>
                  <a:pt x="62009" y="114114"/>
                  <a:pt x="62009" y="143986"/>
                </a:cubicBezTo>
                <a:lnTo>
                  <a:pt x="61771" y="143986"/>
                </a:lnTo>
                <a:lnTo>
                  <a:pt x="61771" y="393381"/>
                </a:lnTo>
                <a:lnTo>
                  <a:pt x="58623" y="371761"/>
                </a:lnTo>
                <a:lnTo>
                  <a:pt x="0" y="450367"/>
                </a:lnTo>
                <a:lnTo>
                  <a:pt x="0" y="132171"/>
                </a:lnTo>
                <a:lnTo>
                  <a:pt x="999" y="132171"/>
                </a:lnTo>
                <a:cubicBezTo>
                  <a:pt x="2830" y="103721"/>
                  <a:pt x="13525" y="76996"/>
                  <a:pt x="30729" y="55075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8" name="Block Arc 14">
            <a:extLst>
              <a:ext uri="{FF2B5EF4-FFF2-40B4-BE49-F238E27FC236}">
                <a16:creationId xmlns:a16="http://schemas.microsoft.com/office/drawing/2014/main" xmlns="" id="{800C3D9F-3C5C-46C1-8F9A-8AE135A3C26C}"/>
              </a:ext>
            </a:extLst>
          </p:cNvPr>
          <p:cNvSpPr>
            <a:spLocks noChangeAspect="1"/>
          </p:cNvSpPr>
          <p:nvPr/>
        </p:nvSpPr>
        <p:spPr>
          <a:xfrm rot="2700000">
            <a:off x="863115" y="1676575"/>
            <a:ext cx="287972" cy="836332"/>
          </a:xfrm>
          <a:custGeom>
            <a:avLst/>
            <a:gdLst/>
            <a:ahLst/>
            <a:cxnLst/>
            <a:rect l="l" t="t" r="r" b="b"/>
            <a:pathLst>
              <a:path w="287972" h="836332">
                <a:moveTo>
                  <a:pt x="30729" y="55075"/>
                </a:moveTo>
                <a:cubicBezTo>
                  <a:pt x="42478" y="40106"/>
                  <a:pt x="57261" y="27376"/>
                  <a:pt x="74493" y="17880"/>
                </a:cubicBezTo>
                <a:cubicBezTo>
                  <a:pt x="97470" y="5219"/>
                  <a:pt x="122980" y="-693"/>
                  <a:pt x="148292" y="64"/>
                </a:cubicBezTo>
                <a:cubicBezTo>
                  <a:pt x="173603" y="822"/>
                  <a:pt x="198714" y="8247"/>
                  <a:pt x="220893" y="22259"/>
                </a:cubicBezTo>
                <a:cubicBezTo>
                  <a:pt x="261840" y="48130"/>
                  <a:pt x="286805" y="92672"/>
                  <a:pt x="287621" y="140576"/>
                </a:cubicBezTo>
                <a:lnTo>
                  <a:pt x="287972" y="140576"/>
                </a:lnTo>
                <a:lnTo>
                  <a:pt x="287972" y="752171"/>
                </a:lnTo>
                <a:lnTo>
                  <a:pt x="287091" y="752171"/>
                </a:lnTo>
                <a:cubicBezTo>
                  <a:pt x="287327" y="779980"/>
                  <a:pt x="272899" y="806109"/>
                  <a:pt x="248733" y="821844"/>
                </a:cubicBezTo>
                <a:cubicBezTo>
                  <a:pt x="221789" y="839389"/>
                  <a:pt x="187151" y="841125"/>
                  <a:pt x="158504" y="826368"/>
                </a:cubicBezTo>
                <a:cubicBezTo>
                  <a:pt x="134819" y="814168"/>
                  <a:pt x="118430" y="792350"/>
                  <a:pt x="116163" y="766892"/>
                </a:cubicBezTo>
                <a:lnTo>
                  <a:pt x="111480" y="734732"/>
                </a:lnTo>
                <a:lnTo>
                  <a:pt x="111480" y="300602"/>
                </a:lnTo>
                <a:cubicBezTo>
                  <a:pt x="111480" y="292074"/>
                  <a:pt x="114937" y="284352"/>
                  <a:pt x="120526" y="278763"/>
                </a:cubicBezTo>
                <a:cubicBezTo>
                  <a:pt x="126115" y="273174"/>
                  <a:pt x="133837" y="269717"/>
                  <a:pt x="142365" y="269717"/>
                </a:cubicBezTo>
                <a:cubicBezTo>
                  <a:pt x="159423" y="269717"/>
                  <a:pt x="173251" y="283545"/>
                  <a:pt x="173251" y="300602"/>
                </a:cubicBezTo>
                <a:lnTo>
                  <a:pt x="173251" y="751930"/>
                </a:lnTo>
                <a:cubicBezTo>
                  <a:pt x="173648" y="760601"/>
                  <a:pt x="179233" y="768379"/>
                  <a:pt x="187804" y="772291"/>
                </a:cubicBezTo>
                <a:cubicBezTo>
                  <a:pt x="196159" y="776105"/>
                  <a:pt x="206075" y="775650"/>
                  <a:pt x="213975" y="771093"/>
                </a:cubicBezTo>
                <a:cubicBezTo>
                  <a:pt x="221241" y="766901"/>
                  <a:pt x="225775" y="759840"/>
                  <a:pt x="226208" y="752171"/>
                </a:cubicBezTo>
                <a:lnTo>
                  <a:pt x="226201" y="752171"/>
                </a:lnTo>
                <a:lnTo>
                  <a:pt x="226201" y="148909"/>
                </a:lnTo>
                <a:lnTo>
                  <a:pt x="225816" y="148886"/>
                </a:lnTo>
                <a:cubicBezTo>
                  <a:pt x="227602" y="119067"/>
                  <a:pt x="213026" y="90638"/>
                  <a:pt x="187772" y="74682"/>
                </a:cubicBezTo>
                <a:cubicBezTo>
                  <a:pt x="162518" y="58727"/>
                  <a:pt x="130584" y="57771"/>
                  <a:pt x="104421" y="72189"/>
                </a:cubicBezTo>
                <a:cubicBezTo>
                  <a:pt x="78258" y="86606"/>
                  <a:pt x="62009" y="114114"/>
                  <a:pt x="62009" y="143986"/>
                </a:cubicBezTo>
                <a:lnTo>
                  <a:pt x="61771" y="143986"/>
                </a:lnTo>
                <a:lnTo>
                  <a:pt x="61771" y="393381"/>
                </a:lnTo>
                <a:lnTo>
                  <a:pt x="58623" y="371761"/>
                </a:lnTo>
                <a:lnTo>
                  <a:pt x="0" y="450367"/>
                </a:lnTo>
                <a:lnTo>
                  <a:pt x="0" y="132171"/>
                </a:lnTo>
                <a:lnTo>
                  <a:pt x="999" y="132171"/>
                </a:lnTo>
                <a:cubicBezTo>
                  <a:pt x="2830" y="103721"/>
                  <a:pt x="13525" y="76996"/>
                  <a:pt x="30729" y="55075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0" y="2417618"/>
            <a:ext cx="854132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Tx/>
              <a:buChar char="-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U /van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Dần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u/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lạy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Dần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!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phẩy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342900" indent="-342900">
              <a:buFontTx/>
              <a:buChar char="-"/>
            </a:pP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Chị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con/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u/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mới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tiền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nộp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sưu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thầy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Dần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/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mới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Dần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chứ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!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phẩy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342900" indent="-342900">
              <a:buFontTx/>
              <a:buChar char="-"/>
            </a:pPr>
            <a:r>
              <a:rPr lang="vi-VN" sz="2400" dirty="0" smtClean="0">
                <a:latin typeface="Times New Roman" pitchFamily="18" charset="0"/>
                <a:cs typeface="Times New Roman" pitchFamily="18" charset="0"/>
              </a:rPr>
              <a:t>Sáng </a:t>
            </a:r>
            <a:r>
              <a:rPr lang="vi-VN" sz="2400" dirty="0">
                <a:latin typeface="Times New Roman" pitchFamily="18" charset="0"/>
                <a:cs typeface="Times New Roman" pitchFamily="18" charset="0"/>
              </a:rPr>
              <a:t>ngày, người ta/ đánh trói thầy Dần như thế, Dần /có thương không</a:t>
            </a:r>
            <a:r>
              <a:rPr lang="vi-VN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phẩy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342900" indent="-342900">
              <a:buFontTx/>
              <a:buChar char="-"/>
            </a:pPr>
            <a:r>
              <a:rPr lang="vi-VN" sz="2400" dirty="0" smtClean="0"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vi-VN" sz="2400" dirty="0">
                <a:latin typeface="Times New Roman" pitchFamily="18" charset="0"/>
                <a:cs typeface="Times New Roman" pitchFamily="18" charset="0"/>
              </a:rPr>
              <a:t> Dần/ không buông chị ra, chốc nữa ông lý/ vào đây, ông ấy/ trói nốt cả u, trói cả Dần nữa đấy</a:t>
            </a:r>
            <a:r>
              <a:rPr lang="vi-VN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(QHT “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”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phẩy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)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Flowchart: Process 9"/>
          <p:cNvSpPr/>
          <p:nvPr/>
        </p:nvSpPr>
        <p:spPr>
          <a:xfrm>
            <a:off x="4937987" y="228599"/>
            <a:ext cx="4039340" cy="1394015"/>
          </a:xfrm>
          <a:prstGeom prst="flowChartProcess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ghép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trích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a. Cho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ghép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vế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nối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Flowchart: Process 12"/>
          <p:cNvSpPr/>
          <p:nvPr/>
        </p:nvSpPr>
        <p:spPr>
          <a:xfrm>
            <a:off x="381000" y="5464606"/>
            <a:ext cx="8478564" cy="1164794"/>
          </a:xfrm>
          <a:prstGeom prst="flowChartProcess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*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Dặn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dò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algn="ctr"/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Hoàn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sách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khoa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/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Soạn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ghép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tiếp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.</a:t>
            </a:r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64016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  <p:bldP spid="9" grpId="0"/>
      <p:bldP spid="10" grpId="0" animBg="1"/>
      <p:bldP spid="1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339</Words>
  <Application>Microsoft Office PowerPoint</Application>
  <PresentationFormat>On-screen Show (4:3)</PresentationFormat>
  <Paragraphs>63</Paragraphs>
  <Slides>5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CÂU GHÉP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Dell</dc:creator>
  <cp:lastModifiedBy>Dell</cp:lastModifiedBy>
  <cp:revision>2</cp:revision>
  <dcterms:created xsi:type="dcterms:W3CDTF">2022-11-27T15:54:15Z</dcterms:created>
  <dcterms:modified xsi:type="dcterms:W3CDTF">2022-11-27T16:39:26Z</dcterms:modified>
</cp:coreProperties>
</file>